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0" r:id="rId4"/>
    <p:sldMasterId id="2147483681" r:id="rId5"/>
    <p:sldMasterId id="2147483692" r:id="rId6"/>
    <p:sldMasterId id="2147483703" r:id="rId7"/>
    <p:sldMasterId id="2147483714" r:id="rId8"/>
  </p:sldMasterIdLst>
  <p:notesMasterIdLst>
    <p:notesMasterId r:id="rId10"/>
  </p:notesMasterIdLst>
  <p:sldIdLst>
    <p:sldId id="256" r:id="rId9"/>
    <p:sldId id="257" r:id="rId11"/>
    <p:sldId id="258" r:id="rId12"/>
    <p:sldId id="263" r:id="rId13"/>
    <p:sldId id="264" r:id="rId14"/>
    <p:sldId id="273" r:id="rId15"/>
    <p:sldId id="277" r:id="rId16"/>
    <p:sldId id="278" r:id="rId17"/>
    <p:sldId id="265" r:id="rId18"/>
    <p:sldId id="274" r:id="rId19"/>
    <p:sldId id="266" r:id="rId20"/>
    <p:sldId id="275" r:id="rId21"/>
    <p:sldId id="279" r:id="rId22"/>
    <p:sldId id="276" r:id="rId23"/>
    <p:sldId id="267" r:id="rId24"/>
    <p:sldId id="270" r:id="rId25"/>
    <p:sldId id="271" r:id="rId26"/>
    <p:sldId id="260" r:id="rId27"/>
  </p:sldIdLst>
  <p:sldSz cx="12192000" cy="6858000"/>
  <p:notesSz cx="7104380" cy="1023493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1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403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037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48130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0178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2226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5222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4274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7346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9394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61442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63490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634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65538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6553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922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200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1434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25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1946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25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2458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25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2970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25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3482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25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218" y="1600198"/>
            <a:ext cx="7793182" cy="1473345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218" y="3165619"/>
            <a:ext cx="7793182" cy="595889"/>
          </a:xfrm>
        </p:spPr>
        <p:txBody>
          <a:bodyPr anchor="ctr" anchorCtr="0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63B70F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9136"/>
            <a:ext cx="10515599" cy="502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457200" indent="0">
              <a:buNone/>
              <a:defRPr>
                <a:solidFill>
                  <a:schemeClr val="tx2"/>
                </a:solidFill>
              </a:defRPr>
            </a:lvl2pPr>
            <a:lvl3pPr marL="914400" indent="0">
              <a:buNone/>
              <a:defRPr>
                <a:solidFill>
                  <a:schemeClr val="tx2"/>
                </a:solidFill>
              </a:defRPr>
            </a:lvl3pPr>
            <a:lvl4pPr marL="1371600" indent="0">
              <a:buNone/>
              <a:defRPr>
                <a:solidFill>
                  <a:schemeClr val="tx2"/>
                </a:solidFill>
              </a:defRPr>
            </a:lvl4pPr>
            <a:lvl5pPr marL="1828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grpSp>
        <p:nvGrpSpPr>
          <p:cNvPr id="39941" name="组合 17"/>
          <p:cNvGrpSpPr/>
          <p:nvPr/>
        </p:nvGrpSpPr>
        <p:grpSpPr>
          <a:xfrm>
            <a:off x="0" y="2527300"/>
            <a:ext cx="12192000" cy="1803400"/>
            <a:chOff x="0" y="3052763"/>
            <a:chExt cx="9144000" cy="753535"/>
          </a:xfrm>
        </p:grpSpPr>
        <p:sp>
          <p:nvSpPr>
            <p:cNvPr id="13" name="矩形 12"/>
            <p:cNvSpPr/>
            <p:nvPr/>
          </p:nvSpPr>
          <p:spPr>
            <a:xfrm>
              <a:off x="2019300" y="3052763"/>
              <a:ext cx="5105400" cy="60483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fontAlgn="auto"/>
              <a:endParaRPr lang="zh-CN" altLang="en-US" sz="1100" b="1" strike="noStrike" noProof="1" dirty="0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320146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6867525" y="3200400"/>
              <a:ext cx="2276475" cy="60483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019300" y="305382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  <p:sp>
          <p:nvSpPr>
            <p:cNvPr id="17" name="任意多边形 16"/>
            <p:cNvSpPr/>
            <p:nvPr/>
          </p:nvSpPr>
          <p:spPr>
            <a:xfrm flipH="1">
              <a:off x="6867525" y="3052763"/>
              <a:ext cx="257175" cy="752475"/>
            </a:xfrm>
            <a:custGeom>
              <a:avLst/>
              <a:gdLst>
                <a:gd name="connsiteX0" fmla="*/ 0 w 257175"/>
                <a:gd name="connsiteY0" fmla="*/ 0 h 753667"/>
                <a:gd name="connsiteX1" fmla="*/ 257175 w 257175"/>
                <a:gd name="connsiteY1" fmla="*/ 148480 h 753667"/>
                <a:gd name="connsiteX2" fmla="*/ 257175 w 257175"/>
                <a:gd name="connsiteY2" fmla="*/ 753667 h 753667"/>
                <a:gd name="connsiteX3" fmla="*/ 0 w 257175"/>
                <a:gd name="connsiteY3" fmla="*/ 605187 h 753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753667">
                  <a:moveTo>
                    <a:pt x="0" y="0"/>
                  </a:moveTo>
                  <a:lnTo>
                    <a:pt x="257175" y="148480"/>
                  </a:lnTo>
                  <a:lnTo>
                    <a:pt x="257175" y="753667"/>
                  </a:lnTo>
                  <a:lnTo>
                    <a:pt x="0" y="6051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35300" y="2526566"/>
            <a:ext cx="6121400" cy="1448707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9713"/>
            <a:ext cx="5181600" cy="49351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02566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48652"/>
            <a:ext cx="5157787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07731"/>
            <a:ext cx="5157787" cy="426244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48652"/>
            <a:ext cx="5183188" cy="57811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07731"/>
            <a:ext cx="5183188" cy="426244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625725" y="3871913"/>
            <a:ext cx="6940550" cy="49212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2500"/>
          </a:bodyPr>
          <a:lstStyle/>
          <a:p>
            <a:pPr algn="ctr" fontAlgn="auto"/>
            <a:endParaRPr lang="en-US" altLang="zh-CN" sz="2000" strike="noStrike" noProof="1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634" y="1880301"/>
            <a:ext cx="8322733" cy="1992163"/>
          </a:xfrm>
        </p:spPr>
        <p:txBody>
          <a:bodyPr>
            <a:normAutofit/>
          </a:bodyPr>
          <a:lstStyle>
            <a:lvl1pPr algn="ctr">
              <a:defRPr sz="13800"/>
            </a:lvl1pPr>
          </a:lstStyle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 strike="noStrike" noProof="1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C764DE79-268F-4C1A-8933-263129D2AF90}" type="datetimeFigureOut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en-US" strike="noStrike" noProof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48F63A3B-78C7-47BE-AE5E-E10140E04643}" type="slidenum">
              <a:rPr lang="en-US" strike="noStrike" noProof="1" dirty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10066564" y="365125"/>
            <a:ext cx="1287236" cy="5557693"/>
          </a:xfrm>
        </p:spPr>
        <p:txBody>
          <a:bodyPr vert="eaVert"/>
          <a:lstStyle/>
          <a:p>
            <a:pPr fontAlgn="auto"/>
            <a:r>
              <a:rPr lang="zh-CN" altLang="en-US" strike="noStrike" noProof="1" dirty="0"/>
              <a:t>编辑标题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71214" cy="5557693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7600" y="408675"/>
            <a:ext cx="10516800" cy="56388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6EF2F5ED-D19D-4097-92A9-D6092B3D6E68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auto"/>
            <a:fld id="{A7AAEAA2-D029-4D23-B6D5-DE004B8B3ED2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3.png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5" Type="http://schemas.openxmlformats.org/officeDocument/2006/relationships/image" Target="../media/image3.png"/><Relationship Id="rId14" Type="http://schemas.openxmlformats.org/officeDocument/2006/relationships/tags" Target="../tags/tag6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6" Type="http://schemas.openxmlformats.org/officeDocument/2006/relationships/theme" Target="../theme/theme3.xml"/><Relationship Id="rId15" Type="http://schemas.openxmlformats.org/officeDocument/2006/relationships/image" Target="../media/image3.png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4.xml"/><Relationship Id="rId15" Type="http://schemas.openxmlformats.org/officeDocument/2006/relationships/image" Target="../media/image3.png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5.xml"/><Relationship Id="rId15" Type="http://schemas.openxmlformats.org/officeDocument/2006/relationships/image" Target="../media/image3.png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6" Type="http://schemas.openxmlformats.org/officeDocument/2006/relationships/theme" Target="../theme/theme6.xml"/><Relationship Id="rId15" Type="http://schemas.openxmlformats.org/officeDocument/2006/relationships/image" Target="../media/image3.png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6" Type="http://schemas.openxmlformats.org/officeDocument/2006/relationships/theme" Target="../theme/theme7.xml"/><Relationship Id="rId15" Type="http://schemas.openxmlformats.org/officeDocument/2006/relationships/image" Target="../media/image3.png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1026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2050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3074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5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4098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4100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5122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5124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6146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6148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7170" name="图片 6"/>
          <p:cNvPicPr>
            <a:picLocks noChangeAspect="1"/>
          </p:cNvPicPr>
          <p:nvPr/>
        </p:nvPicPr>
        <p:blipFill>
          <a:blip r:embed="rId11"/>
          <a:srcRect t="78491"/>
          <a:stretch>
            <a:fillRect/>
          </a:stretch>
        </p:blipFill>
        <p:spPr>
          <a:xfrm>
            <a:off x="0" y="4848225"/>
            <a:ext cx="12192000" cy="200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779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7172" name="Text Placeholder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838200" y="1281113"/>
            <a:ext cx="10515600" cy="48958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342900"/>
            <a:r>
              <a:rPr lang="zh-CN" altLang="en-US" dirty="0"/>
              <a:t>第二级</a:t>
            </a:r>
            <a:endParaRPr lang="zh-CN" altLang="en-US" dirty="0"/>
          </a:p>
          <a:p>
            <a:pPr lvl="2" indent="-342900"/>
            <a:r>
              <a:rPr lang="zh-CN" altLang="en-US" dirty="0"/>
              <a:t>第三级</a:t>
            </a:r>
            <a:endParaRPr lang="zh-CN" altLang="en-US" dirty="0"/>
          </a:p>
          <a:p>
            <a:pPr lvl="3" indent="-285750"/>
            <a:r>
              <a:rPr lang="zh-CN" altLang="en-US" dirty="0"/>
              <a:t>第四级</a:t>
            </a:r>
            <a:endParaRPr lang="zh-CN" altLang="en-US" dirty="0"/>
          </a:p>
          <a:p>
            <a:pPr lvl="4" indent="-28575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C764DE79-268F-4C1A-8933-263129D2AF90}" type="datetimeFigureOut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endParaRPr lang="en-US" strike="noStrike" noProof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pPr fontAlgn="auto"/>
            <a:fld id="{48F63A3B-78C7-47BE-AE5E-E10140E04643}" type="slidenum">
              <a:rPr lang="en-US" strike="noStrike" noProof="1" smtClean="0">
                <a:latin typeface="+mn-lt"/>
                <a:ea typeface="+mn-ea"/>
                <a:cs typeface="+mn-cs"/>
              </a:rPr>
            </a:fld>
            <a:endParaRPr lang="en-US" strike="noStrike" noProof="1" dirty="0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.xml"/><Relationship Id="rId3" Type="http://schemas.openxmlformats.org/officeDocument/2006/relationships/image" Target="../media/image4.jpeg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8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30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29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37.xml"/><Relationship Id="rId2" Type="http://schemas.openxmlformats.org/officeDocument/2006/relationships/image" Target="../media/image13.jpeg"/><Relationship Id="rId1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38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41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2.xml"/><Relationship Id="rId3" Type="http://schemas.openxmlformats.org/officeDocument/2006/relationships/tags" Target="../tags/tag44.xml"/><Relationship Id="rId2" Type="http://schemas.openxmlformats.org/officeDocument/2006/relationships/image" Target="../media/image16.png"/><Relationship Id="rId1" Type="http://schemas.openxmlformats.org/officeDocument/2006/relationships/tags" Target="../tags/tag43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54.xml"/><Relationship Id="rId5" Type="http://schemas.openxmlformats.org/officeDocument/2006/relationships/tags" Target="../tags/tag48.xml"/><Relationship Id="rId4" Type="http://schemas.openxmlformats.org/officeDocument/2006/relationships/image" Target="../media/image17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4.xml"/><Relationship Id="rId4" Type="http://schemas.openxmlformats.org/officeDocument/2006/relationships/tags" Target="../tags/tag51.xml"/><Relationship Id="rId3" Type="http://schemas.openxmlformats.org/officeDocument/2006/relationships/image" Target="../media/image18.pn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标题 3"/>
          <p:cNvSpPr>
            <a:spLocks noGrp="1"/>
          </p:cNvSpPr>
          <p:nvPr>
            <p:ph type="title" hasCustomPrompt="1"/>
          </p:nvPr>
        </p:nvSpPr>
        <p:spPr>
          <a:xfrm>
            <a:off x="2823845" y="2549525"/>
            <a:ext cx="6544310" cy="1447800"/>
          </a:xfrm>
          <a:ln/>
        </p:spPr>
        <p:txBody>
          <a:bodyPr vert="horz" lIns="91440" tIns="45720" rIns="91440" bIns="45720" anchor="ctr"/>
          <a:p>
            <a:pPr defTabSz="914400"/>
            <a:r>
              <a:rPr lang="en-US" altLang="zh-CN">
                <a:sym typeface="+mn-ea"/>
              </a:rPr>
              <a:t>P10 Perimeter LED Display</a:t>
            </a:r>
            <a:endParaRPr lang="en-US" altLang="zh-CN" kern="1200">
              <a:latin typeface="+mj-lt"/>
              <a:ea typeface="+mj-ea"/>
              <a:cs typeface="+mj-cs"/>
            </a:endParaRPr>
          </a:p>
        </p:txBody>
      </p:sp>
      <p:sp>
        <p:nvSpPr>
          <p:cNvPr id="45061" name="文本框 13"/>
          <p:cNvSpPr txBox="1"/>
          <p:nvPr/>
        </p:nvSpPr>
        <p:spPr>
          <a:xfrm>
            <a:off x="4679950" y="5003800"/>
            <a:ext cx="6877050" cy="178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ts val="1765"/>
              </a:lnSpc>
            </a:pP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ADD: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No 9B, St 230, Sangkat Phsar Derm Kor I , Khan Tuol Kok,             Phnom Penh, Cambodia.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C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all 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: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+855 23 63 99 719 / +855 63 99 738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Email: 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modernledcity@gmail.com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Sky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p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e: modernledcity@gmail.com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14310" y="4681220"/>
            <a:ext cx="5424170" cy="5886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lnSpc>
                <a:spcPct val="90000"/>
              </a:lnSpc>
              <a:buClrTx/>
              <a:buSzPct val="75000"/>
            </a:pPr>
            <a:r>
              <a:rPr lang="en-US" altLang="zh-CN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Janet Gao</a:t>
            </a:r>
            <a:endParaRPr lang="en-US" altLang="zh-CN" kern="12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algn="l" defTabSz="914400">
              <a:lnSpc>
                <a:spcPct val="90000"/>
              </a:lnSpc>
              <a:buClrTx/>
              <a:buSzPct val="75000"/>
            </a:pPr>
            <a:r>
              <a:rPr lang="en-US" altLang="zh-CN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2019-07-08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3"/>
          <p:cNvSpPr/>
          <p:nvPr>
            <p:custDataLst>
              <p:tags r:id="rId1"/>
            </p:custDataLst>
          </p:nvPr>
        </p:nvSpPr>
        <p:spPr>
          <a:xfrm>
            <a:off x="4165600" y="5000943"/>
            <a:ext cx="282575" cy="803275"/>
          </a:xfrm>
          <a:custGeom>
            <a:avLst/>
            <a:gdLst>
              <a:gd name="connsiteX0" fmla="*/ 0 w 235132"/>
              <a:gd name="connsiteY0" fmla="*/ 0 h 496389"/>
              <a:gd name="connsiteX1" fmla="*/ 235132 w 235132"/>
              <a:gd name="connsiteY1" fmla="*/ 0 h 496389"/>
              <a:gd name="connsiteX2" fmla="*/ 235132 w 235132"/>
              <a:gd name="connsiteY2" fmla="*/ 496389 h 496389"/>
              <a:gd name="connsiteX3" fmla="*/ 0 w 235132"/>
              <a:gd name="connsiteY3" fmla="*/ 496389 h 496389"/>
              <a:gd name="connsiteX4" fmla="*/ 0 w 235132"/>
              <a:gd name="connsiteY4" fmla="*/ 0 h 496389"/>
              <a:gd name="connsiteX0-1" fmla="*/ 0 w 243840"/>
              <a:gd name="connsiteY0-2" fmla="*/ 0 h 566058"/>
              <a:gd name="connsiteX1-3" fmla="*/ 235132 w 243840"/>
              <a:gd name="connsiteY1-4" fmla="*/ 0 h 566058"/>
              <a:gd name="connsiteX2-5" fmla="*/ 243840 w 243840"/>
              <a:gd name="connsiteY2-6" fmla="*/ 566058 h 566058"/>
              <a:gd name="connsiteX3-7" fmla="*/ 0 w 243840"/>
              <a:gd name="connsiteY3-8" fmla="*/ 496389 h 566058"/>
              <a:gd name="connsiteX4-9" fmla="*/ 0 w 243840"/>
              <a:gd name="connsiteY4-10" fmla="*/ 0 h 566058"/>
              <a:gd name="connsiteX0-11" fmla="*/ 0 w 235132"/>
              <a:gd name="connsiteY0-12" fmla="*/ 0 h 637965"/>
              <a:gd name="connsiteX1-13" fmla="*/ 235132 w 235132"/>
              <a:gd name="connsiteY1-14" fmla="*/ 0 h 637965"/>
              <a:gd name="connsiteX2-15" fmla="*/ 235131 w 235132"/>
              <a:gd name="connsiteY2-16" fmla="*/ 637965 h 637965"/>
              <a:gd name="connsiteX3-17" fmla="*/ 0 w 235132"/>
              <a:gd name="connsiteY3-18" fmla="*/ 496389 h 637965"/>
              <a:gd name="connsiteX4-19" fmla="*/ 0 w 235132"/>
              <a:gd name="connsiteY4-20" fmla="*/ 0 h 637965"/>
            </a:gdLst>
            <a:ahLst/>
            <a:cxnLst>
              <a:cxn ang="0">
                <a:pos x="connsiteX0-11" y="connsiteY0-12"/>
              </a:cxn>
              <a:cxn ang="0">
                <a:pos x="connsiteX1-13" y="connsiteY1-14"/>
              </a:cxn>
              <a:cxn ang="0">
                <a:pos x="connsiteX2-15" y="connsiteY2-16"/>
              </a:cxn>
              <a:cxn ang="0">
                <a:pos x="connsiteX3-17" y="connsiteY3-18"/>
              </a:cxn>
              <a:cxn ang="0">
                <a:pos x="connsiteX4-19" y="connsiteY4-20"/>
              </a:cxn>
            </a:cxnLst>
            <a:rect l="l" t="t" r="r" b="b"/>
            <a:pathLst>
              <a:path w="235132" h="637965">
                <a:moveTo>
                  <a:pt x="0" y="0"/>
                </a:moveTo>
                <a:lnTo>
                  <a:pt x="235132" y="0"/>
                </a:lnTo>
                <a:cubicBezTo>
                  <a:pt x="235132" y="212655"/>
                  <a:pt x="235131" y="425310"/>
                  <a:pt x="235131" y="637965"/>
                </a:cubicBezTo>
                <a:lnTo>
                  <a:pt x="0" y="4963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 fontAlgn="auto">
              <a:defRPr/>
            </a:pPr>
            <a:endParaRPr lang="zh-CN" altLang="en-US" strike="noStrike" noProof="1"/>
          </a:p>
        </p:txBody>
      </p: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4165600" y="5000943"/>
            <a:ext cx="5975350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0" tIns="36000" rIns="36000" bIns="108000" anchor="ctr">
            <a:normAutofit/>
          </a:bodyPr>
          <a:lstStyle/>
          <a:p>
            <a:pPr fontAlgn="auto"/>
            <a:r>
              <a:rPr lang="en-US" altLang="zh-CN" strike="noStrike" noProof="1" dirty="0">
                <a:solidFill>
                  <a:schemeClr val="bg1"/>
                </a:solidFill>
              </a:rPr>
              <a:t>100m x1m P10 Outdoor LED Display on Stadium  </a:t>
            </a:r>
            <a:endParaRPr lang="en-US" altLang="zh-CN" strike="noStrike" noProof="1" dirty="0">
              <a:solidFill>
                <a:schemeClr val="bg1"/>
              </a:solidFill>
            </a:endParaRPr>
          </a:p>
        </p:txBody>
      </p:sp>
      <p:pic>
        <p:nvPicPr>
          <p:cNvPr id="6147" name="图片 3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" y="605155"/>
            <a:ext cx="7143750" cy="3810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22313" y="1355725"/>
            <a:ext cx="50800" cy="3600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fontAlgn="auto"/>
            <a:r>
              <a:rPr lang="zh-CN" altLang="en-US" strike="noStrike" noProof="1"/>
              <a:t> </a:t>
            </a:r>
            <a:r>
              <a:rPr lang="en-US" altLang="zh-CN" strike="noStrike" noProof="1"/>
              <a:t>1,Feature of LED Lamp</a:t>
            </a:r>
            <a:endParaRPr lang="en-US" altLang="zh-CN" strike="noStrike" noProof="1"/>
          </a:p>
        </p:txBody>
      </p:sp>
      <p:graphicFrame>
        <p:nvGraphicFramePr>
          <p:cNvPr id="5" name="表格 4"/>
          <p:cNvGraphicFramePr/>
          <p:nvPr/>
        </p:nvGraphicFramePr>
        <p:xfrm>
          <a:off x="838200" y="1355725"/>
          <a:ext cx="8532813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6565"/>
                <a:gridCol w="4266565"/>
              </a:tblGrid>
              <a:tr h="38100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LED Lamp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</a:tr>
              <a:tr h="3810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LED Type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SMD3535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b="1" i="1"/>
                        <a:t>LED chip and encapulated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/>
                        <a:t>Hongsheng, San'an led chip</a:t>
                      </a:r>
                      <a:endParaRPr lang="en-US" altLang="zh-CN" b="1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9169" name="图片 8" descr="20170421160316_253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2228850"/>
            <a:ext cx="4330700" cy="3987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7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113" y="3344863"/>
            <a:ext cx="5959475" cy="193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4840" y="1355725"/>
            <a:ext cx="2561590" cy="8731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22313" y="1355725"/>
            <a:ext cx="50800" cy="3600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graphicFrame>
        <p:nvGraphicFramePr>
          <p:cNvPr id="9" name="表格 8"/>
          <p:cNvGraphicFramePr/>
          <p:nvPr/>
        </p:nvGraphicFramePr>
        <p:xfrm>
          <a:off x="920750" y="1133475"/>
          <a:ext cx="9053513" cy="2651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230"/>
                <a:gridCol w="5181600"/>
              </a:tblGrid>
              <a:tr h="37973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Driver ICs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7973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b="1" i="1"/>
                        <a:t>IC name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/>
                        <a:t>ICN2028</a:t>
                      </a:r>
                      <a:endParaRPr lang="en-US" altLang="zh-CN" b="1"/>
                    </a:p>
                  </a:txBody>
                  <a:tcPr/>
                </a:tc>
              </a:tr>
              <a:tr h="37973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Refresh Rate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960-1920HZ</a:t>
                      </a:r>
                      <a:endParaRPr lang="en-US" altLang="zh-CN"/>
                    </a:p>
                  </a:txBody>
                  <a:tcPr/>
                </a:tc>
              </a:tr>
              <a:tr h="446405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Lower Ghosting Effect Elimination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16-channel constant current sink output LED driver</a:t>
                      </a:r>
                      <a:endParaRPr lang="zh-CN" altLang="en-US"/>
                    </a:p>
                  </a:txBody>
                  <a:tcPr/>
                </a:tc>
              </a:tr>
              <a:tr h="357505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Advantages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t> Low-Gray Scale Enhancement</a:t>
                      </a:r>
                    </a:p>
                    <a:p>
                      <a:pPr>
                        <a:buNone/>
                      </a:pPr>
                    </a:p>
                    <a:p>
                      <a:pPr>
                        <a:buNone/>
                      </a:pPr>
                      <a:r>
                        <a:t> Integrated Dual Latch for higher refresh rate</a:t>
                      </a:r>
                    </a:p>
                  </a:txBody>
                  <a:tcPr/>
                </a:tc>
              </a:tr>
              <a:tr h="506095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Major Application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Commercial LED Panel </a:t>
                      </a:r>
                      <a:r>
                        <a:rPr lang="en-US" altLang="zh-CN"/>
                        <a:t>/</a:t>
                      </a:r>
                      <a:r>
                        <a:rPr lang="zh-CN" altLang="en-US"/>
                        <a:t>Message Sign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0" y="4333240"/>
            <a:ext cx="1981835" cy="1684655"/>
          </a:xfrm>
          <a:prstGeom prst="rect">
            <a:avLst/>
          </a:prstGeom>
        </p:spPr>
      </p:pic>
      <p:pic>
        <p:nvPicPr>
          <p:cNvPr id="4" name="图片 3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5" y="4501515"/>
            <a:ext cx="3752850" cy="5880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22313" y="1355725"/>
            <a:ext cx="50800" cy="3600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graphicFrame>
        <p:nvGraphicFramePr>
          <p:cNvPr id="8" name="表格 7"/>
          <p:cNvGraphicFramePr/>
          <p:nvPr/>
        </p:nvGraphicFramePr>
        <p:xfrm>
          <a:off x="1069975" y="1017588"/>
          <a:ext cx="8531225" cy="2424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/>
                <a:gridCol w="2132965"/>
                <a:gridCol w="2132965"/>
                <a:gridCol w="2132965"/>
              </a:tblGrid>
              <a:tr h="38100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LED Module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10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Pixel Pitch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 mm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 i="1"/>
                        <a:t>Module Size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320mm x 160mm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Pixel Configuration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1R 1G 1B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 i="1"/>
                        <a:t>Module Resolution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32 x 16 pixels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Pixel Density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10000 pixels/m</a:t>
                      </a:r>
                      <a:r>
                        <a:rPr lang="en-US" altLang="zh-CN" baseline="30000"/>
                        <a:t>2</a:t>
                      </a:r>
                      <a:endParaRPr lang="en-US" altLang="zh-CN" baseline="300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 i="1"/>
                        <a:t>Scan Method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1/2 Scan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Pixel Life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&gt;100,000 hrs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 i="1"/>
                        <a:t>Module Max.Power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40W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22630" y="156845"/>
            <a:ext cx="899858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3600" b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2,Feature of LED Module</a:t>
            </a:r>
            <a:endParaRPr lang="en-US" altLang="zh-CN" sz="3600" b="1" strike="noStrike" noProof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altLang="zh-CN" sz="3600" b="1" strike="noStrike" noProof="1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图片 3" descr="outdoor p10 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340" y="2579370"/>
            <a:ext cx="4617720" cy="4617720"/>
          </a:xfrm>
          <a:prstGeom prst="rect">
            <a:avLst/>
          </a:prstGeom>
        </p:spPr>
      </p:pic>
      <p:pic>
        <p:nvPicPr>
          <p:cNvPr id="5" name="图片 4" descr="outdoor p10 03"/>
          <p:cNvPicPr>
            <a:picLocks noChangeAspect="1"/>
          </p:cNvPicPr>
          <p:nvPr/>
        </p:nvPicPr>
        <p:blipFill>
          <a:blip r:embed="rId3"/>
          <a:srcRect t="21052"/>
          <a:stretch>
            <a:fillRect/>
          </a:stretch>
        </p:blipFill>
        <p:spPr>
          <a:xfrm>
            <a:off x="6314440" y="3489325"/>
            <a:ext cx="4322445" cy="34124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0540" y="587375"/>
            <a:ext cx="4878705" cy="1266190"/>
          </a:xfrm>
        </p:spPr>
        <p:txBody>
          <a:bodyPr/>
          <a:p>
            <a:r>
              <a:rPr lang="en-US" altLang="zh-CN"/>
              <a:t>3,Specification Of Display LED Modules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80050" y="15875"/>
            <a:ext cx="6264275" cy="68268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4040" y="455930"/>
            <a:ext cx="10779760" cy="5822315"/>
          </a:xfrm>
        </p:spPr>
        <p:txBody>
          <a:bodyPr/>
          <a:p>
            <a:r>
              <a:rPr lang="zh-CN" altLang="en-US"/>
              <a:t>1. LED Lamp must be able to work well in the temperature range</a:t>
            </a:r>
            <a:endParaRPr lang="zh-CN" altLang="en-US"/>
          </a:p>
          <a:p>
            <a:r>
              <a:rPr lang="zh-CN" altLang="en-US">
                <a:solidFill>
                  <a:srgbClr val="FF0000"/>
                </a:solidFill>
              </a:rPr>
              <a:t> '-20°C~50°C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/>
              <a:t> 2.The lifespan of LED Lamp (LED lamp) not less than 100,000 hours at 25 degree C. (YES) or  (No)  </a:t>
            </a:r>
            <a:r>
              <a:rPr lang="en-US" altLang="zh-CN">
                <a:solidFill>
                  <a:srgbClr val="FF0000"/>
                </a:solidFill>
              </a:rPr>
              <a:t>YES</a:t>
            </a:r>
            <a:endParaRPr lang="zh-CN" altLang="en-US"/>
          </a:p>
          <a:p>
            <a:r>
              <a:rPr lang="zh-CN" altLang="en-US"/>
              <a:t>3. LED Lamp </a:t>
            </a:r>
            <a:r>
              <a:rPr lang="en-US" altLang="zh-CN"/>
              <a:t>View Angle Vertical &amp; Horizontal : </a:t>
            </a:r>
            <a:r>
              <a:rPr lang="en-US" altLang="zh-CN">
                <a:solidFill>
                  <a:srgbClr val="FF0000"/>
                </a:solidFill>
              </a:rPr>
              <a:t>90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</a:rPr>
              <a:t>°~ </a:t>
            </a:r>
            <a:r>
              <a:rPr lang="en-US" altLang="zh-CN">
                <a:solidFill>
                  <a:srgbClr val="FF0000"/>
                </a:solidFill>
              </a:rPr>
              <a:t>140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</a:rPr>
              <a:t>°</a:t>
            </a:r>
            <a:endParaRPr lang="en-US" altLang="zh-CN"/>
          </a:p>
          <a:p>
            <a:r>
              <a:rPr lang="zh-CN" altLang="en-US"/>
              <a:t> 4. LED Module is designed to have a number of image points (Pixels) that mix at least 281 trillion colors, with 1 point illustrated with </a:t>
            </a:r>
            <a:r>
              <a:rPr lang="en-US" altLang="zh-CN"/>
              <a:t>1</a:t>
            </a:r>
            <a:r>
              <a:rPr lang="zh-CN" altLang="en-US"/>
              <a:t> red LED Lamp, 1 green and 1 blue with a number of image points. </a:t>
            </a:r>
            <a:endParaRPr lang="zh-CN" altLang="en-US"/>
          </a:p>
          <a:p>
            <a:r>
              <a:rPr lang="en-US" altLang="zh-CN"/>
              <a:t>Module pixel is</a:t>
            </a:r>
            <a:r>
              <a:rPr lang="zh-CN" altLang="en-US"/>
              <a:t> </a:t>
            </a:r>
            <a:r>
              <a:rPr lang="en-US" altLang="zh-CN">
                <a:solidFill>
                  <a:srgbClr val="FF0000"/>
                </a:solidFill>
              </a:rPr>
              <a:t>32</a:t>
            </a:r>
            <a:r>
              <a:rPr lang="zh-CN" altLang="en-US">
                <a:solidFill>
                  <a:srgbClr val="FF0000"/>
                </a:solidFill>
              </a:rPr>
              <a:t> x </a:t>
            </a:r>
            <a:r>
              <a:rPr lang="en-US" altLang="zh-CN">
                <a:solidFill>
                  <a:srgbClr val="FF0000"/>
                </a:solidFill>
              </a:rPr>
              <a:t>16</a:t>
            </a:r>
            <a:r>
              <a:rPr lang="zh-CN" altLang="en-US">
                <a:solidFill>
                  <a:srgbClr val="FF0000"/>
                </a:solidFill>
              </a:rPr>
              <a:t> dots</a:t>
            </a:r>
            <a:r>
              <a:rPr lang="zh-CN" altLang="en-US"/>
              <a:t>, images and the distance between the image points (Pixels Pitch) is equal to </a:t>
            </a:r>
            <a:r>
              <a:rPr lang="en-US" altLang="zh-CN">
                <a:solidFill>
                  <a:srgbClr val="FF0000"/>
                </a:solidFill>
              </a:rPr>
              <a:t>10</a:t>
            </a:r>
            <a:r>
              <a:rPr lang="zh-CN" altLang="en-US">
                <a:solidFill>
                  <a:srgbClr val="FF0000"/>
                </a:solidFill>
              </a:rPr>
              <a:t> mm</a:t>
            </a:r>
            <a:endParaRPr lang="zh-CN" altLang="en-US"/>
          </a:p>
          <a:p>
            <a:r>
              <a:rPr lang="zh-CN" altLang="en-US"/>
              <a:t>5. LED Module Front, water and moisture resistant coating with silicone (silicones), black, flexible, chemical resistant and non-flammable. (YES) or  (No)    </a:t>
            </a:r>
            <a:r>
              <a:rPr lang="en-US" altLang="zh-CN">
                <a:solidFill>
                  <a:srgbClr val="FF0000"/>
                </a:solidFill>
              </a:rPr>
              <a:t>YES</a:t>
            </a:r>
            <a:endParaRPr lang="zh-CN" altLang="en-US"/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ym typeface="+mn-ea"/>
              </a:rPr>
              <a:t>6.LED Module (LED) The back of the moisture-resistant coating that may corrode the copper of the PCB Board with Silicone Conformal Coating (YES) or  (No)   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Module back have 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moisture-resistant coating</a:t>
            </a:r>
            <a:r>
              <a:rPr lang="en-US" altLang="zh-CN">
                <a:solidFill>
                  <a:srgbClr val="FF0000"/>
                </a:solidFill>
                <a:sym typeface="+mn-ea"/>
              </a:rPr>
              <a:t>,but without silicone coating which is not good for module heating emission.</a:t>
            </a:r>
            <a:endParaRPr lang="zh-CN" altLang="en-US"/>
          </a:p>
          <a:p>
            <a:r>
              <a:rPr lang="zh-CN" altLang="en-US">
                <a:sym typeface="+mn-ea"/>
              </a:rPr>
              <a:t>7.LED Module has a structure made of PC material, polycarbonate, resistant to high temperature conditions, outdoor well. By showing the test results from the trustworthy organization on the date of submission (YES) or  (No)</a:t>
            </a:r>
            <a:endParaRPr lang="zh-CN" altLang="en-US"/>
          </a:p>
          <a:p>
            <a:r>
              <a:rPr lang="en-US" altLang="zh-CN">
                <a:solidFill>
                  <a:srgbClr val="FF0000"/>
                </a:solidFill>
              </a:rPr>
              <a:t>YES</a:t>
            </a:r>
            <a:endParaRPr lang="en-US" altLang="zh-CN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1085850" y="1041400"/>
          <a:ext cx="10020300" cy="1558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1861185"/>
                <a:gridCol w="2100580"/>
                <a:gridCol w="3644900"/>
              </a:tblGrid>
              <a:tr h="36576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LED Display Cabinet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5847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Cabinet Size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960x960mm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Cabinet Type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Waterproof  Outdoor Cabinet</a:t>
                      </a:r>
                      <a:endParaRPr lang="en-US" altLang="zh-CN"/>
                    </a:p>
                  </a:txBody>
                  <a:tcPr/>
                </a:tc>
              </a:tr>
              <a:tr h="36957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Cabinet Resolution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96x96 pixels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Cabinet Materials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Aluminum</a:t>
                      </a:r>
                      <a:endParaRPr lang="en-US" altLang="zh-CN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Installation way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Rental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b="1" i="1"/>
                        <a:t>IP Rate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Front/ Rear IP65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677863" y="1341438"/>
            <a:ext cx="50800" cy="35988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 fontAlgn="auto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0540" y="587375"/>
            <a:ext cx="9509760" cy="454025"/>
          </a:xfrm>
        </p:spPr>
        <p:txBody>
          <a:bodyPr/>
          <a:p>
            <a:r>
              <a:rPr lang="en-US" altLang="zh-CN"/>
              <a:t>4,Feature Of Cabinets</a:t>
            </a:r>
            <a:endParaRPr lang="en-US" altLang="zh-CN"/>
          </a:p>
        </p:txBody>
      </p:sp>
      <p:pic>
        <p:nvPicPr>
          <p:cNvPr id="10242" name="内容占位符 3" descr="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4325" y="2600960"/>
            <a:ext cx="6197600" cy="3305175"/>
          </a:xfr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1" name="内容占位符 6" descr="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8985" y="224155"/>
            <a:ext cx="5029200" cy="502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698490" y="356235"/>
            <a:ext cx="498030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Cabinet F</a:t>
            </a:r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eatures</a:t>
            </a:r>
            <a:r>
              <a:rPr lang="en-US" altLang="zh-CN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:</a:t>
            </a:r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Dimension:960mm*960mm</a:t>
            </a:r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Thickness:150mm</a:t>
            </a:r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Material:Aluminum</a:t>
            </a:r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Calibri" panose="020F0502020204030204" pitchFamily="34" charset="0"/>
                <a:ea typeface="宋体" panose="02010600030101010101" pitchFamily="2" charset="-122"/>
                <a:sym typeface="+mn-ea"/>
              </a:rPr>
              <a:t>Feature:can be used in indoor and outdoor,dual-door,soft protective cover on the top to cushion the impact force,adjustable kickatand to reach the perfect viewing angle.</a:t>
            </a:r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endParaRPr lang="zh-CN" altLang="en-US" sz="2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/>
        </p:nvGraphicFramePr>
        <p:xfrm>
          <a:off x="463550" y="84138"/>
          <a:ext cx="10429875" cy="656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0850"/>
                <a:gridCol w="6167755"/>
              </a:tblGrid>
              <a:tr h="36576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LED Screen</a:t>
                      </a:r>
                      <a:endParaRPr lang="en-US" altLang="zh-CN"/>
                    </a:p>
                  </a:txBody>
                  <a:tcPr/>
                </a:tc>
                <a:tc hMerge="1"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Optimal viewing distance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≥</a:t>
                      </a:r>
                      <a:r>
                        <a:rPr lang="en-US" altLang="zh-CN"/>
                        <a:t>10</a:t>
                      </a:r>
                      <a:r>
                        <a:rPr lang="zh-CN" altLang="en-US"/>
                        <a:t>m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White </a:t>
                      </a:r>
                      <a:r>
                        <a:rPr lang="en-US" altLang="zh-CN" b="1" i="1"/>
                        <a:t>B</a:t>
                      </a:r>
                      <a:r>
                        <a:rPr lang="zh-CN" altLang="en-US" b="1" i="1"/>
                        <a:t>alance </a:t>
                      </a:r>
                      <a:r>
                        <a:rPr lang="en-US" altLang="zh-CN" b="1" i="1"/>
                        <a:t>B</a:t>
                      </a:r>
                      <a:r>
                        <a:rPr lang="zh-CN" altLang="en-US" b="1" i="1"/>
                        <a:t>rightness </a:t>
                      </a:r>
                      <a:r>
                        <a:rPr lang="en-US" altLang="zh-CN" b="1" i="1"/>
                        <a:t>V</a:t>
                      </a:r>
                      <a:r>
                        <a:rPr lang="zh-CN" altLang="en-US" b="1" i="1"/>
                        <a:t>alue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≥</a:t>
                      </a:r>
                      <a:r>
                        <a:rPr lang="en-US" altLang="zh-CN"/>
                        <a:t>60</a:t>
                      </a:r>
                      <a:r>
                        <a:rPr lang="zh-CN" altLang="en-US"/>
                        <a:t>00cd/ m²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Power </a:t>
                      </a:r>
                      <a:r>
                        <a:rPr lang="en-US" altLang="zh-CN" b="1" i="1"/>
                        <a:t>S</a:t>
                      </a:r>
                      <a:r>
                        <a:rPr lang="zh-CN" altLang="en-US" b="1" i="1"/>
                        <a:t>upply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G-energy 5V60A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Operating Voltage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AC 220V ± 10%，50HZ± 5%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IP rate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Front/ Rear IP65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b="1" i="1"/>
                        <a:t>Avg &amp; Max.</a:t>
                      </a:r>
                      <a:r>
                        <a:rPr lang="zh-CN" altLang="en-US" b="1" i="1"/>
                        <a:t> power consumption</a:t>
                      </a:r>
                      <a:endParaRPr lang="en-US" altLang="zh-CN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600W/ m</a:t>
                      </a:r>
                      <a:r>
                        <a:rPr lang="en-US" altLang="zh-CN" baseline="30000"/>
                        <a:t>2 </a:t>
                      </a:r>
                      <a:r>
                        <a:rPr lang="en-US" altLang="zh-CN"/>
                        <a:t> &amp; 950W / m</a:t>
                      </a:r>
                      <a:r>
                        <a:rPr lang="en-US" altLang="zh-CN" baseline="30000"/>
                        <a:t>2</a:t>
                      </a:r>
                      <a:endParaRPr lang="en-US" altLang="zh-CN" baseline="30000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Gray Scale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R/G/ B:4096 grades each color </a:t>
                      </a:r>
                      <a:r>
                        <a:rPr lang="en-US" altLang="zh-CN"/>
                        <a:t>&amp;</a:t>
                      </a:r>
                      <a:r>
                        <a:rPr lang="zh-CN" altLang="en-US"/>
                        <a:t> </a:t>
                      </a:r>
                      <a:r>
                        <a:rPr lang="zh-CN" altLang="en-US" sz="1800">
                          <a:sym typeface="+mn-ea"/>
                        </a:rPr>
                        <a:t>R/G/B: 12-14 bits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Earth leakage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＜3.5mA/㎡（Exchange rms value）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Assembly process requirements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Pixel pitch error &lt;0.3mm,module flatness &lt;0.5mm</a:t>
                      </a:r>
                      <a:endParaRPr lang="zh-CN" altLang="en-US"/>
                    </a:p>
                  </a:txBody>
                  <a:tcPr/>
                </a:tc>
              </a:tr>
              <a:tr h="40195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Installation process requirements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Flatness between modules＜1mm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Out of control point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&lt;  1/10000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Highest contrast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&gt;3000：1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Screen lifespan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&gt;100000 hrs</a:t>
                      </a:r>
                      <a:endParaRPr lang="zh-CN" altLang="en-US"/>
                    </a:p>
                  </a:txBody>
                  <a:tcPr/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MTBF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&gt;10000hrs</a:t>
                      </a:r>
                      <a:endParaRPr lang="zh-CN" altLang="en-US"/>
                    </a:p>
                  </a:txBody>
                  <a:tcPr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working environment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Temperature: -25 ℃ ~ 65 ℃ 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Relative Humidity: less than 9</a:t>
                      </a:r>
                      <a:r>
                        <a:rPr lang="en-US" altLang="zh-CN"/>
                        <a:t>0</a:t>
                      </a:r>
                      <a:r>
                        <a:rPr lang="zh-CN" altLang="en-US"/>
                        <a:t>% no condensation</a:t>
                      </a:r>
                      <a:endParaRPr lang="zh-CN" altLang="en-US"/>
                    </a:p>
                  </a:txBody>
                  <a:tcPr/>
                </a:tc>
              </a:tr>
              <a:tr h="4032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b="1" i="1"/>
                        <a:t>Operating System</a:t>
                      </a:r>
                      <a:endParaRPr lang="zh-CN" altLang="en-US" b="1" i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WindowsXP / 7 /8 /10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5,Feature of Software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1. Software version: LEDStudio-12.65.0.1.0527.1_Release or above is recommended.</a:t>
            </a:r>
            <a:endParaRPr lang="zh-CN" altLang="en-US"/>
          </a:p>
          <a:p>
            <a:r>
              <a:rPr lang="zh-CN" altLang="en-US"/>
              <a:t>Supports screens with a maximum load point of 4.4 million points. If it exceeds, it will play the card.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2. Graphics card configuration: can be selected according to the actual screen length points. Memory: 2G or more</a:t>
            </a:r>
            <a:endParaRPr lang="zh-CN" altLang="en-US"/>
          </a:p>
          <a:p>
            <a:r>
              <a:rPr lang="zh-CN" altLang="en-US"/>
              <a:t>2K graphics card maximum supported width points: 8192 points;</a:t>
            </a:r>
            <a:endParaRPr lang="zh-CN" altLang="en-US"/>
          </a:p>
          <a:p>
            <a:r>
              <a:rPr lang="zh-CN" altLang="en-US"/>
              <a:t>The maximum supported width of 4K graphics card: 16384 points.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Sender Box</a:t>
            </a:r>
            <a:endParaRPr lang="en-US" altLang="zh-CN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42950" y="1075055"/>
            <a:ext cx="6216650" cy="431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65900" y="144145"/>
            <a:ext cx="5297805" cy="67392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Descriptions 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TS952 is a sender box with four network ports, and supports single, double and full color LED screen. 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 also supports 4K video source input and its maximum capacity is 2.6 million pixels.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 has the following features: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One Audio signal input;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One DVI video signal input;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One HDMI video signal input;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Supports 4K video source input;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Supports RCG file read-back function;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Supports RCG file broadcasting function;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Supports CON file broadcasting function;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 Supports 12bit/10bit/8bit video input;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 Supports 16bit grey scale;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 With four network output ports, supportscommon video source, like 2560x1024, 1920x1200, 2048x1152, etc;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11. Supported video format：RGB, YCrCB4:2:2, YCrCb4:4:4;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12. Supports cascade function;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13. Supports brightness auto-adjustment (requires light sensor).</a:t>
            </a:r>
            <a:endParaRPr lang="zh-CN" altLang="en-US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6,Feature of Video Processor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NO NEED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22313" y="1355725"/>
            <a:ext cx="50800" cy="36004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40" y="204470"/>
            <a:ext cx="7871460" cy="59035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766763" y="1465263"/>
            <a:ext cx="46038" cy="361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5788025" y="1465263"/>
            <a:ext cx="44450" cy="361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0419" name="标题 9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ln/>
        </p:spPr>
        <p:txBody>
          <a:bodyPr vert="horz" lIns="91440" tIns="45720" rIns="91440" bIns="45720" anchor="ctr"/>
          <a:p>
            <a:pPr defTabSz="914400"/>
            <a:r>
              <a:rPr lang="en-US" altLang="zh-CN" kern="1200">
                <a:latin typeface="+mj-lt"/>
                <a:ea typeface="+mj-ea"/>
                <a:cs typeface="+mj-cs"/>
              </a:rPr>
              <a:t>Project Cases</a:t>
            </a:r>
            <a:endParaRPr lang="en-US" altLang="zh-CN" kern="1200">
              <a:latin typeface="+mj-lt"/>
              <a:ea typeface="+mj-ea"/>
              <a:cs typeface="+mj-cs"/>
            </a:endParaRPr>
          </a:p>
        </p:txBody>
      </p:sp>
      <p:sp>
        <p:nvSpPr>
          <p:cNvPr id="3" name="内容占位符 2"/>
          <p:cNvSpPr/>
          <p:nvPr>
            <p:ph sz="half" idx="2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767080" y="1325245"/>
            <a:ext cx="11036300" cy="42075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766763" y="1465263"/>
            <a:ext cx="46038" cy="361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084888" y="1465263"/>
            <a:ext cx="46038" cy="3617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内容占位符 2"/>
          <p:cNvSpPr/>
          <p:nvPr>
            <p:ph sz="half" idx="2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13435" y="1270000"/>
            <a:ext cx="10694670" cy="4064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3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35163" y="1879600"/>
            <a:ext cx="8321675" cy="1992313"/>
          </a:xfrm>
          <a:ln/>
        </p:spPr>
        <p:txBody>
          <a:bodyPr vert="horz" lIns="91440" tIns="45720" rIns="91440" bIns="45720" anchor="ctr"/>
          <a:p>
            <a:pPr defTabSz="914400"/>
            <a:r>
              <a:rPr lang="en-US" altLang="zh-CN" kern="1200">
                <a:latin typeface="+mj-lt"/>
                <a:ea typeface="+mj-ea"/>
                <a:cs typeface="+mj-cs"/>
              </a:rPr>
              <a:t>THANKS</a:t>
            </a:r>
            <a:endParaRPr lang="en-US" altLang="zh-CN" kern="1200">
              <a:latin typeface="+mj-lt"/>
              <a:ea typeface="+mj-ea"/>
              <a:cs typeface="+mj-cs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3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5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6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8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9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10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11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12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13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14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15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16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17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18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19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20.xml><?xml version="1.0" encoding="utf-8"?>
<p:tagLst xmlns:p="http://schemas.openxmlformats.org/presentationml/2006/main">
  <p:tag name="KSO_WM_TAG_VERSION" val="1.0"/>
  <p:tag name="KSO_WM_TEMPLATE_CATEGORY" val="custom"/>
  <p:tag name="KSO_WM_TEMPLATE_INDEX" val="160443"/>
</p:tagLst>
</file>

<file path=ppt/tags/tag21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BEAUTIFY_FLAG" val="#wm#"/>
  <p:tag name="KSO_WM_TAG_VERSION" val="1.0"/>
</p:tagLst>
</file>

<file path=ppt/tags/tag22.xml><?xml version="1.0" encoding="utf-8"?>
<p:tagLst xmlns:p="http://schemas.openxmlformats.org/presentationml/2006/main">
  <p:tag name="KSO_WM_TEMPLATE_THUMBS_INDEX" val="1、9、12、17、19、21、25、28"/>
  <p:tag name="KSO_WM_TEMPLATE_CATEGORY" val="custom"/>
  <p:tag name="KSO_WM_TEMPLATE_INDEX" val="160443"/>
  <p:tag name="KSO_WM_SLIDE_ID" val="custom160443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43"/>
  <p:tag name="KSO_WM_UNIT_TYPE" val="l_i"/>
  <p:tag name="KSO_WM_UNIT_INDEX" val="1_1"/>
  <p:tag name="KSO_WM_UNIT_ID" val="custom160443_6*l_i*1_1"/>
  <p:tag name="KSO_WM_UNIT_CLEAR" val="1"/>
  <p:tag name="KSO_WM_UNIT_LAYERLEVEL" val="1_1"/>
  <p:tag name="KSO_WM_DIAGRAM_GROUP_CODE" val="l1-1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43"/>
  <p:tag name="KSO_WM_UNIT_TYPE" val="l_h_f"/>
  <p:tag name="KSO_WM_UNIT_INDEX" val="1_1_1"/>
  <p:tag name="KSO_WM_UNIT_ID" val="custom160443_6*l_h_f*1_1_1"/>
  <p:tag name="KSO_WM_UNIT_CLEAR" val="1"/>
  <p:tag name="KSO_WM_UNIT_LAYERLEVEL" val="1_1_1"/>
  <p:tag name="KSO_WM_UNIT_VALUE" val="13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25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TAG_VERSION" val="1.0"/>
  <p:tag name="KSO_WM_SLIDE_POSITION" val="199*244"/>
  <p:tag name="KSO_WM_SLIDE_SIZE" val="431*40"/>
  <p:tag name="KSO_WM_DIAGRAM_GROUP_CODE" val="l1-1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2*i*0"/>
  <p:tag name="KSO_WM_TEMPLATE_CATEGORY" val="custom"/>
  <p:tag name="KSO_WM_TEMPLATE_INDEX" val="160443"/>
  <p:tag name="KSO_WM_UNIT_INDEX" val="0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43"/>
  <p:tag name="KSO_WM_UNIT_TYPE" val="a"/>
  <p:tag name="KSO_WM_UNIT_INDEX" val="1"/>
  <p:tag name="KSO_WM_UNIT_ID" val="custom160443_2*a*1"/>
  <p:tag name="KSO_WM_UNIT_CLEAR" val="1"/>
  <p:tag name="KSO_WM_UNIT_LAYERLEVEL" val="1"/>
  <p:tag name="KSO_WM_UNIT_VALUE" val="25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8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98"/>
  <p:tag name="KSO_WM_SLIDE_SIZE" val="828*396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2*i*0"/>
  <p:tag name="KSO_WM_TEMPLATE_CATEGORY" val="custom"/>
  <p:tag name="KSO_WM_TEMPLATE_INDEX" val="160443"/>
  <p:tag name="KSO_WM_UNIT_INDEX" val="0"/>
</p:tagLst>
</file>

<file path=ppt/tags/tag30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98"/>
  <p:tag name="KSO_WM_SLIDE_SIZE" val="828*396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2*i*0"/>
  <p:tag name="KSO_WM_TEMPLATE_CATEGORY" val="custom"/>
  <p:tag name="KSO_WM_TEMPLATE_INDEX" val="160443"/>
  <p:tag name="KSO_WM_UNIT_INDEX" val="0"/>
</p:tagLst>
</file>

<file path=ppt/tags/tag32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98"/>
  <p:tag name="KSO_WM_SLIDE_SIZE" val="828*39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2*i*0"/>
  <p:tag name="KSO_WM_TEMPLATE_CATEGORY" val="custom"/>
  <p:tag name="KSO_WM_TEMPLATE_INDEX" val="160443"/>
  <p:tag name="KSO_WM_UNIT_INDEX" val="0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39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TAG_VERSION" val="1.0"/>
  <p:tag name="KSO_WM_SLIDE_POSITION" val="199*244"/>
  <p:tag name="KSO_WM_SLIDE_SIZE" val="431*40"/>
  <p:tag name="KSO_WM_DIAGRAM_GROUP_CODE" val="l1-1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160443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2*i*0"/>
  <p:tag name="KSO_WM_TEMPLATE_CATEGORY" val="custom"/>
  <p:tag name="KSO_WM_TEMPLATE_INDEX" val="160443"/>
  <p:tag name="KSO_WM_UNIT_INDEX" val="0"/>
</p:tagLst>
</file>

<file path=ppt/tags/tag44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98"/>
  <p:tag name="KSO_WM_SLIDE_SIZE" val="828*396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3*i*0"/>
  <p:tag name="KSO_WM_TEMPLATE_CATEGORY" val="custom"/>
  <p:tag name="KSO_WM_TEMPLATE_INDEX" val="160443"/>
  <p:tag name="KSO_WM_UNIT_INDEX" val="0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3*i*1"/>
  <p:tag name="KSO_WM_TEMPLATE_CATEGORY" val="custom"/>
  <p:tag name="KSO_WM_TEMPLATE_INDEX" val="160443"/>
  <p:tag name="KSO_WM_UNIT_INDEX" val="1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43"/>
  <p:tag name="KSO_WM_UNIT_TYPE" val="a"/>
  <p:tag name="KSO_WM_UNIT_INDEX" val="1"/>
  <p:tag name="KSO_WM_UNIT_ID" val="custom160443_3*a*1"/>
  <p:tag name="KSO_WM_UNIT_CLEAR" val="1"/>
  <p:tag name="KSO_WM_UNIT_LAYERLEVEL" val="1"/>
  <p:tag name="KSO_WM_UNIT_VALUE" val="25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8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TAG_VERSION" val="1.0"/>
  <p:tag name="KSO_WM_SLIDE_POSITION" val="66*100"/>
  <p:tag name="KSO_WM_SLIDE_SIZE" val="828*389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3*i*0"/>
  <p:tag name="KSO_WM_TEMPLATE_CATEGORY" val="custom"/>
  <p:tag name="KSO_WM_TEMPLATE_INDEX" val="160443"/>
  <p:tag name="KSO_WM_UNIT_INDEX" val="0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443_3*i*1"/>
  <p:tag name="KSO_WM_TEMPLATE_CATEGORY" val="custom"/>
  <p:tag name="KSO_WM_TEMPLATE_INDEX" val="160443"/>
  <p:tag name="KSO_WM_UNIT_INDEX" val="1"/>
</p:tagLst>
</file>

<file path=ppt/tags/tag51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TAG_VERSION" val="1.0"/>
  <p:tag name="KSO_WM_SLIDE_POSITION" val="66*100"/>
  <p:tag name="KSO_WM_SLIDE_SIZE" val="828*389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443"/>
  <p:tag name="KSO_WM_UNIT_TYPE" val="a"/>
  <p:tag name="KSO_WM_UNIT_INDEX" val="1"/>
  <p:tag name="KSO_WM_UNIT_ID" val="custom160443_28*a*1"/>
  <p:tag name="KSO_WM_UNIT_CLEAR" val="1"/>
  <p:tag name="KSO_WM_UNIT_LAYERLEVEL" val="1"/>
  <p:tag name="KSO_WM_UNIT_VALUE" val="7"/>
  <p:tag name="KSO_WM_UNIT_ISCONTENTSTITLE" val="0"/>
  <p:tag name="KSO_WM_UNIT_HIGHLIGHT" val="0"/>
  <p:tag name="KSO_WM_UNIT_COMPATIBLE" val="0"/>
  <p:tag name="KSO_WM_UNIT_PRESET_TEXT" val="THANKS"/>
</p:tagLst>
</file>

<file path=ppt/tags/tag53.xml><?xml version="1.0" encoding="utf-8"?>
<p:tagLst xmlns:p="http://schemas.openxmlformats.org/presentationml/2006/main">
  <p:tag name="KSO_WM_TEMPLATE_CATEGORY" val="custom"/>
  <p:tag name="KSO_WM_TEMPLATE_INDEX" val="160443"/>
  <p:tag name="KSO_WM_SLIDE_ID" val="custom160443_28"/>
  <p:tag name="KSO_WM_SLIDE_INDEX" val="28"/>
  <p:tag name="KSO_WM_SLIDE_ITEM_CNT" val="1"/>
  <p:tag name="KSO_WM_SLIDE_LAYOUT" val="a"/>
  <p:tag name="KSO_WM_SLIDE_LAYOUT_CNT" val="1"/>
  <p:tag name="KSO_WM_SLIDE_TYPE" val="endPage"/>
  <p:tag name="KSO_WM_BEAUTIFY_FLAG" val="#wm#"/>
  <p:tag name="KSO_WM_TAG_VERSION" val="1.0"/>
</p:tagLst>
</file>

<file path=ppt/theme/theme1.xml><?xml version="1.0" encoding="utf-8"?>
<a:theme xmlns:a="http://schemas.openxmlformats.org/drawingml/2006/main" name="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A000120140530A99PPBG">
  <a:themeElements>
    <a:clrScheme name="160159.159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4632</Words>
  <Application>WPS 演示</Application>
  <PresentationFormat>宽屏</PresentationFormat>
  <Paragraphs>259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Arial Narrow</vt:lpstr>
      <vt:lpstr>A000120140530A99PPBG</vt:lpstr>
      <vt:lpstr>2_A000120140530A99PPBG</vt:lpstr>
      <vt:lpstr>1_A000120140530A99PPBG</vt:lpstr>
      <vt:lpstr>3_A000120140530A99PPBG</vt:lpstr>
      <vt:lpstr>4_A000120140530A99PPBG</vt:lpstr>
      <vt:lpstr>6_A000120140530A99PPBG</vt:lpstr>
      <vt:lpstr>5_A000120140530A99PPBG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3,Specification Of Display LED Modules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Janet~高洁兰</cp:lastModifiedBy>
  <cp:revision>5</cp:revision>
  <dcterms:created xsi:type="dcterms:W3CDTF">2017-05-17T13:57:00Z</dcterms:created>
  <dcterms:modified xsi:type="dcterms:W3CDTF">2019-07-08T07:56:31Z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